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5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115D7-289A-43B3-8B75-E48EEAD7CD77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A090D-5728-4E4A-B693-98F2241803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11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F91-A221-4C02-A07D-D347201B70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4E64-3A1F-4C3E-A288-0291F68FD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91A0-957B-4496-8FDD-256C73B81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2550-313C-426B-AD41-AD06C782B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CDC1-F19F-42D8-9C04-ABAFE36EAB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0728-B2B2-440C-847E-89DE530EF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5DE1-10CB-471D-A095-45C5BC0C5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D3258-D672-4F79-87B3-BFE304429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132A-2F50-44BE-92B2-5C3140FF8D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7446B-9E12-4680-822F-48C9A451B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2986CA-DA46-47DA-AA01-31602A190A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30FEC3-560A-40EB-9410-C38A3BDBDD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chool_6.klasna.com/uploads/editor/414/68941/sitepage_105/kalend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91190">
            <a:off x="6470589" y="5044399"/>
            <a:ext cx="2583697" cy="1666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2296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Всеукра</a:t>
            </a:r>
            <a:r>
              <a:rPr lang="uk-UA" sz="40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їнський урок присвячений річниці з нагоди проголошення </a:t>
            </a:r>
            <a:br>
              <a:rPr lang="uk-UA" sz="40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Загальної декларації прав людини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3714752"/>
            <a:ext cx="8643966" cy="1457316"/>
          </a:xfrm>
        </p:spPr>
        <p:txBody>
          <a:bodyPr>
            <a:normAutofit fontScale="55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>
              <a:spcBef>
                <a:spcPts val="800"/>
              </a:spcBef>
              <a:buNone/>
            </a:pPr>
            <a:endParaRPr lang="uk-UA" sz="4400" b="1" cap="all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just">
              <a:spcBef>
                <a:spcPts val="800"/>
              </a:spcBef>
              <a:buNone/>
            </a:pPr>
            <a:endParaRPr lang="uk-UA" sz="4400" b="1" cap="all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spcBef>
                <a:spcPts val="800"/>
              </a:spcBef>
              <a:buNone/>
            </a:pPr>
            <a:r>
              <a:rPr lang="uk-UA" sz="73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“ПРАВА ЛЮДИНИ”</a:t>
            </a:r>
            <a:endParaRPr lang="ru-RU" sz="73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220" name="Picture 4" descr="http://slavbibl3.at.ua/_nw/0/782723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0504"/>
            <a:ext cx="204282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http://www.odb.km.ua/images/content/publishings/pravova_abetka/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5000624"/>
            <a:ext cx="1838325" cy="18573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0"/>
            <a:ext cx="8643966" cy="68580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800"/>
              </a:spcBef>
            </a:pPr>
            <a:r>
              <a:rPr lang="uk-UA" sz="4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Права людини - можливість людини мати конкретні соціальні блага (право на життя, право на відпочинок)</a:t>
            </a:r>
          </a:p>
          <a:p>
            <a:pPr algn="just">
              <a:spcBef>
                <a:spcPts val="800"/>
              </a:spcBef>
              <a:buNone/>
            </a:pPr>
            <a:endParaRPr lang="uk-UA" sz="4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800"/>
              </a:spcBef>
            </a:pPr>
            <a:r>
              <a:rPr lang="uk-UA" sz="4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Свобода людини - спосіб (форма) вибору можливої поведінки (свобода слова, свобода думки…)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0"/>
            <a:ext cx="8643966" cy="685800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800"/>
              </a:spcBef>
            </a:pPr>
            <a:r>
              <a:rPr lang="uk-UA" sz="4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Права людини - можливість людини мати конкретні соціальні блага (право на життя, право на відпочинок)</a:t>
            </a:r>
          </a:p>
          <a:p>
            <a:pPr algn="just">
              <a:spcBef>
                <a:spcPts val="800"/>
              </a:spcBef>
              <a:buNone/>
            </a:pPr>
            <a:endParaRPr lang="uk-UA" sz="4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spcBef>
                <a:spcPts val="800"/>
              </a:spcBef>
            </a:pPr>
            <a:r>
              <a:rPr lang="uk-UA" sz="4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Свобода людини - спосіб (форма) вибору можливої поведінки (свобода слова, свобода думки…)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617" y="1285860"/>
            <a:ext cx="3006673" cy="253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 bwMode="auto">
          <a:xfrm>
            <a:off x="4071934" y="357166"/>
            <a:ext cx="4714908" cy="51435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uk-UA" sz="5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10 грудня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5400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uk-UA" sz="5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Всесвітній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uk-UA" sz="5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День захисту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uk-UA" sz="5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прав людини</a:t>
            </a:r>
            <a:endParaRPr kumimoji="1" lang="ru-RU" sz="5400" b="0" i="0" u="none" strike="noStrike" cap="none" normalizeH="0" baseline="0" dirty="0" smtClean="0">
              <a:ln>
                <a:noFill/>
              </a:ln>
              <a:solidFill>
                <a:schemeClr val="bg1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6700"/>
            <a:ext cx="8915400" cy="1104900"/>
          </a:xfrm>
        </p:spPr>
        <p:txBody>
          <a:bodyPr/>
          <a:lstStyle/>
          <a:p>
            <a:pPr algn="ctr"/>
            <a:r>
              <a:rPr lang="uk-UA" sz="4000" b="1" dirty="0" smtClean="0"/>
              <a:t>ВЕЛИКА ХАРТІЯ ПРАВ ЛЮДИНИ: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90700"/>
            <a:ext cx="8129614" cy="4381500"/>
          </a:xfrm>
        </p:spPr>
        <p:txBody>
          <a:bodyPr/>
          <a:lstStyle/>
          <a:p>
            <a:r>
              <a:rPr lang="uk-UA" sz="3600" dirty="0" smtClean="0"/>
              <a:t>Загальна декларація прав людини,</a:t>
            </a:r>
          </a:p>
          <a:p>
            <a:pPr>
              <a:buNone/>
            </a:pPr>
            <a:r>
              <a:rPr lang="uk-UA" sz="3600" dirty="0" smtClean="0"/>
              <a:t> </a:t>
            </a:r>
          </a:p>
          <a:p>
            <a:r>
              <a:rPr lang="uk-UA" sz="3600" dirty="0" smtClean="0"/>
              <a:t>Міжнародний пакт про громадянські та політичні права,</a:t>
            </a:r>
          </a:p>
          <a:p>
            <a:pPr>
              <a:buNone/>
            </a:pPr>
            <a:endParaRPr lang="uk-UA" sz="3600" dirty="0" smtClean="0"/>
          </a:p>
          <a:p>
            <a:r>
              <a:rPr lang="uk-UA" sz="3600" dirty="0" smtClean="0"/>
              <a:t> Міжнародний пакт про економічні, соціальні та культурні права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5" y="0"/>
          <a:ext cx="8429685" cy="690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1"/>
                <a:gridCol w="4429156"/>
                <a:gridCol w="3286148"/>
              </a:tblGrid>
              <a:tr h="1969932">
                <a:tc>
                  <a:txBody>
                    <a:bodyPr/>
                    <a:lstStyle/>
                    <a:p>
                      <a:r>
                        <a:rPr lang="uk-UA" sz="4400" dirty="0" smtClean="0"/>
                        <a:t>№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/>
                        <a:t>Загальна декларація прав людини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/>
                        <a:t>Конституція України</a:t>
                      </a:r>
                      <a:endParaRPr lang="ru-RU" sz="3200" dirty="0"/>
                    </a:p>
                  </a:txBody>
                  <a:tcPr/>
                </a:tc>
              </a:tr>
              <a:tr h="2673514">
                <a:tc>
                  <a:txBody>
                    <a:bodyPr/>
                    <a:lstStyle/>
                    <a:p>
                      <a:r>
                        <a:rPr lang="uk-UA" sz="4400" dirty="0" smtClean="0"/>
                        <a:t>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/>
                        <a:t>Усі люди народжені вільними й рівними у своїй гідності та правах (ст.1)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 smtClean="0"/>
                        <a:t>Усі люди є вільні й рівні у своїй гідності та правах (ст.</a:t>
                      </a:r>
                      <a:r>
                        <a:rPr lang="uk-UA" sz="3200" baseline="0" dirty="0" smtClean="0"/>
                        <a:t> </a:t>
                      </a:r>
                      <a:r>
                        <a:rPr lang="uk-UA" sz="3200" dirty="0" smtClean="0"/>
                        <a:t>…)</a:t>
                      </a:r>
                      <a:endParaRPr lang="ru-RU" sz="3200" dirty="0"/>
                    </a:p>
                  </a:txBody>
                  <a:tcPr/>
                </a:tc>
              </a:tr>
              <a:tr h="2265451">
                <a:tc>
                  <a:txBody>
                    <a:bodyPr/>
                    <a:lstStyle/>
                    <a:p>
                      <a:r>
                        <a:rPr lang="uk-UA" sz="4400" dirty="0" smtClean="0"/>
                        <a:t>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00173"/>
          <a:ext cx="8215370" cy="469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2930"/>
                <a:gridCol w="3070672"/>
              </a:tblGrid>
              <a:tr h="1285884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2000" dirty="0"/>
                        <a:t>Громадянські та політичні права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2000" dirty="0"/>
                        <a:t>Економічні та соціальні права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1800" dirty="0"/>
                        <a:t>Культурні права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80479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1400" dirty="0"/>
                        <a:t>- </a:t>
                      </a:r>
                      <a:r>
                        <a:rPr lang="uk-UA" sz="2400" dirty="0"/>
                        <a:t>Право на життя</a:t>
                      </a:r>
                      <a:endParaRPr lang="ru-RU" sz="2400" dirty="0"/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2400" dirty="0"/>
                        <a:t>- Право на свободу і недоторканість</a:t>
                      </a:r>
                      <a:endParaRPr lang="ru-RU" sz="2400" dirty="0"/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2400" dirty="0"/>
                        <a:t>- Право мирно збиратися …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2800" dirty="0" smtClean="0"/>
                        <a:t>- Право </a:t>
                      </a:r>
                      <a:r>
                        <a:rPr lang="uk-UA" sz="2800" dirty="0"/>
                        <a:t>на працю</a:t>
                      </a:r>
                      <a:endParaRPr lang="ru-RU" sz="2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800" dirty="0" smtClean="0"/>
                        <a:t>- Право </a:t>
                      </a:r>
                      <a:r>
                        <a:rPr lang="uk-UA" sz="2800" dirty="0"/>
                        <a:t>на освіту</a:t>
                      </a:r>
                      <a:endParaRPr lang="ru-RU" sz="2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800" dirty="0" smtClean="0"/>
                        <a:t>- Право </a:t>
                      </a:r>
                      <a:r>
                        <a:rPr lang="uk-UA" sz="2800" dirty="0"/>
                        <a:t>на охорону здоров'я …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2800" dirty="0" smtClean="0"/>
                        <a:t>- Право </a:t>
                      </a:r>
                      <a:r>
                        <a:rPr lang="uk-UA" sz="2800" dirty="0"/>
                        <a:t>на культурний, політичний та економічний розвиток,</a:t>
                      </a:r>
                      <a:endParaRPr lang="ru-RU" sz="2800" dirty="0"/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uk-UA" sz="2800" dirty="0" smtClean="0"/>
                        <a:t>- Право </a:t>
                      </a:r>
                      <a:r>
                        <a:rPr lang="uk-UA" sz="2800" dirty="0"/>
                        <a:t>на здорове довкілля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 bwMode="auto">
          <a:xfrm>
            <a:off x="1000100" y="285728"/>
            <a:ext cx="7358114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uk-UA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Класифікація прав людини</a:t>
            </a:r>
            <a:endParaRPr kumimoji="1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0"/>
            <a:ext cx="8324850" cy="1371600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Організації та установи, які захищають права дитини</a:t>
            </a:r>
            <a:endParaRPr lang="uk-UA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629680" cy="5500702"/>
          </a:xfrm>
        </p:spPr>
        <p:txBody>
          <a:bodyPr/>
          <a:lstStyle/>
          <a:p>
            <a:r>
              <a:rPr lang="uk-UA" dirty="0" smtClean="0"/>
              <a:t>Служба у справах дітей при відділі освіти міської ради</a:t>
            </a:r>
          </a:p>
          <a:p>
            <a:r>
              <a:rPr lang="uk-UA" dirty="0" smtClean="0"/>
              <a:t>Органи внутрішніх справ (відділ кримінальної міліції у справах неповнолітніх)</a:t>
            </a:r>
          </a:p>
          <a:p>
            <a:r>
              <a:rPr lang="uk-UA" dirty="0" smtClean="0"/>
              <a:t>Управління молодіжної політики та у справах неповнолітніх міської ради</a:t>
            </a:r>
          </a:p>
          <a:p>
            <a:r>
              <a:rPr lang="uk-UA" dirty="0" smtClean="0"/>
              <a:t>Центр соціальних служб для молоді</a:t>
            </a:r>
          </a:p>
          <a:p>
            <a:r>
              <a:rPr lang="uk-UA" dirty="0" smtClean="0"/>
              <a:t>Всеукраїнська дитяча лінія (8-800-500-21-80) та мережа “ телефонів довіри ”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0"/>
            <a:ext cx="832485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/>
              <a:t>Юридичний механізм захисту прав людини</a:t>
            </a:r>
            <a:endParaRPr lang="uk-UA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Державні органи (суди, ВРУ, Кабмін, правоохоронні органи, Президент України,Уповноважений ВРУ з прав людини, органи місцевого самоврядування )</a:t>
            </a:r>
          </a:p>
          <a:p>
            <a:r>
              <a:rPr lang="uk-UA" dirty="0" smtClean="0"/>
              <a:t>Міжнародні організації (ООН, ЕКОСОР, Європейський суд з прав людини)</a:t>
            </a:r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311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Всеукраїнський урок присвячений річниці з нагоди проголошення  Загальної декларації прав людини</vt:lpstr>
      <vt:lpstr>Презентация PowerPoint</vt:lpstr>
      <vt:lpstr>Презентация PowerPoint</vt:lpstr>
      <vt:lpstr>Презентация PowerPoint</vt:lpstr>
      <vt:lpstr>ВЕЛИКА ХАРТІЯ ПРАВ ЛЮДИНИ:</vt:lpstr>
      <vt:lpstr>Презентация PowerPoint</vt:lpstr>
      <vt:lpstr>Презентация PowerPoint</vt:lpstr>
      <vt:lpstr>Організації та установи, які захищають права дитини</vt:lpstr>
      <vt:lpstr>Юридичний механізм захисту прав людини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Трудовой договор. </dc:title>
  <dc:creator>Admin</dc:creator>
  <cp:lastModifiedBy>liya</cp:lastModifiedBy>
  <cp:revision>42</cp:revision>
  <dcterms:created xsi:type="dcterms:W3CDTF">2008-12-04T18:55:51Z</dcterms:created>
  <dcterms:modified xsi:type="dcterms:W3CDTF">2015-12-14T08:29:59Z</dcterms:modified>
</cp:coreProperties>
</file>